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Lst>
  <p:notesMasterIdLst>
    <p:notesMasterId r:id="rId59"/>
  </p:notesMasterIdLst>
  <p:sldIdLst>
    <p:sldId id="342" r:id="rId3"/>
    <p:sldId id="257" r:id="rId4"/>
    <p:sldId id="262" r:id="rId5"/>
    <p:sldId id="259" r:id="rId6"/>
    <p:sldId id="261" r:id="rId7"/>
    <p:sldId id="260" r:id="rId8"/>
    <p:sldId id="349"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282" r:id="rId22"/>
    <p:sldId id="284" r:id="rId23"/>
    <p:sldId id="317" r:id="rId24"/>
    <p:sldId id="285" r:id="rId25"/>
    <p:sldId id="286" r:id="rId26"/>
    <p:sldId id="290" r:id="rId27"/>
    <p:sldId id="322" r:id="rId28"/>
    <p:sldId id="323" r:id="rId29"/>
    <p:sldId id="324" r:id="rId30"/>
    <p:sldId id="325" r:id="rId31"/>
    <p:sldId id="326" r:id="rId32"/>
    <p:sldId id="327" r:id="rId33"/>
    <p:sldId id="328" r:id="rId34"/>
    <p:sldId id="272" r:id="rId35"/>
    <p:sldId id="329" r:id="rId36"/>
    <p:sldId id="350" r:id="rId37"/>
    <p:sldId id="274" r:id="rId38"/>
    <p:sldId id="275" r:id="rId39"/>
    <p:sldId id="311" r:id="rId40"/>
    <p:sldId id="336" r:id="rId41"/>
    <p:sldId id="276" r:id="rId42"/>
    <p:sldId id="291" r:id="rId43"/>
    <p:sldId id="331" r:id="rId44"/>
    <p:sldId id="330" r:id="rId45"/>
    <p:sldId id="334" r:id="rId46"/>
    <p:sldId id="345" r:id="rId47"/>
    <p:sldId id="312" r:id="rId48"/>
    <p:sldId id="292" r:id="rId49"/>
    <p:sldId id="335" r:id="rId50"/>
    <p:sldId id="348" r:id="rId51"/>
    <p:sldId id="339" r:id="rId52"/>
    <p:sldId id="338" r:id="rId53"/>
    <p:sldId id="351" r:id="rId54"/>
    <p:sldId id="340" r:id="rId55"/>
    <p:sldId id="313" r:id="rId56"/>
    <p:sldId id="341" r:id="rId57"/>
    <p:sldId id="343" r:id="rId58"/>
  </p:sldIdLst>
  <p:sldSz cx="12192000" cy="6858000"/>
  <p:notesSz cx="6858000" cy="9144000"/>
  <p:embeddedFontLst>
    <p:embeddedFont>
      <p:font typeface="Abadi" panose="020B0604020104020204" pitchFamily="34" charset="0"/>
      <p:regular r:id="rId60"/>
    </p:embeddedFont>
    <p:embeddedFont>
      <p:font typeface="Algerian" panose="04020705040A02060702" pitchFamily="82" charset="0"/>
      <p:regular r:id="rId61"/>
    </p:embeddedFont>
    <p:embeddedFont>
      <p:font typeface="Bradley Hand ITC" panose="03070402050302030203" pitchFamily="66" charset="0"/>
      <p:regular r:id="rId62"/>
    </p:embeddedFont>
    <p:embeddedFont>
      <p:font typeface="Calibri" panose="020F0502020204030204" pitchFamily="34" charset="0"/>
      <p:regular r:id="rId63"/>
      <p:bold r:id="rId64"/>
      <p:italic r:id="rId65"/>
      <p:boldItalic r:id="rId66"/>
    </p:embeddedFont>
    <p:embeddedFont>
      <p:font typeface="Chiller" panose="04020404031007020602" pitchFamily="82" charset="0"/>
      <p:regular r:id="rId67"/>
    </p:embeddedFont>
    <p:embeddedFont>
      <p:font typeface="Consolas" panose="020B0609020204030204" pitchFamily="49" charset="0"/>
      <p:regular r:id="rId68"/>
      <p:bold r:id="rId69"/>
      <p:italic r:id="rId70"/>
      <p:boldItalic r:id="rId71"/>
    </p:embeddedFont>
    <p:embeddedFont>
      <p:font typeface="Helvetica" panose="020B0604020202020204" pitchFamily="34"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00C48-6B6C-454A-AB0A-4448491B1589}" v="3" dt="2023-10-31T21:16:34.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60279" autoAdjust="0"/>
  </p:normalViewPr>
  <p:slideViewPr>
    <p:cSldViewPr snapToGrid="0">
      <p:cViewPr varScale="1">
        <p:scale>
          <a:sx n="69" d="100"/>
          <a:sy n="69" d="100"/>
        </p:scale>
        <p:origin x="1902" y="72"/>
      </p:cViewPr>
      <p:guideLst/>
    </p:cSldViewPr>
  </p:slideViewPr>
  <p:notesTextViewPr>
    <p:cViewPr>
      <p:scale>
        <a:sx n="3" d="2"/>
        <a:sy n="3" d="2"/>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 Id="rId61" Type="http://schemas.openxmlformats.org/officeDocument/2006/relationships/font" Target="fonts/font2.fntdata"/><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4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(somewhat cumbersome) animation of this process. </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11/5/2023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11/5/2023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11/5/2023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11/5/2023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3647802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791949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603845" y="553069"/>
            <a:ext cx="10984311"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34" name="Body Level One…"/>
          <p:cNvSpPr txBox="1">
            <a:spLocks noGrp="1"/>
          </p:cNvSpPr>
          <p:nvPr>
            <p:ph type="body" sz="quarter" idx="1" hasCustomPrompt="1"/>
          </p:nvPr>
        </p:nvSpPr>
        <p:spPr>
          <a:xfrm>
            <a:off x="603250" y="5804955"/>
            <a:ext cx="10985500" cy="558476"/>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301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603250" y="635000"/>
            <a:ext cx="4889500" cy="2941137"/>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860654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603248" y="2266950"/>
            <a:ext cx="10985502" cy="2324100"/>
          </a:xfrm>
          <a:prstGeom prst="rect">
            <a:avLst/>
          </a:prstGeom>
        </p:spPr>
        <p:txBody>
          <a:bodyPr anchor="ctr"/>
          <a:lstStyle>
            <a:lvl1pPr>
              <a:defRPr sz="5800" b="0" spc="-116">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049838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603250" y="539750"/>
            <a:ext cx="10985500" cy="71755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412750">
              <a:lnSpc>
                <a:spcPct val="100000"/>
              </a:lnSpc>
              <a:spcBef>
                <a:spcPts val="900"/>
              </a:spcBef>
              <a:buSzTx/>
              <a:buNone/>
              <a:defRPr sz="2750" spc="-28"/>
            </a:lvl1pPr>
            <a:lvl2pPr marL="0" indent="228600" defTabSz="412750">
              <a:lnSpc>
                <a:spcPct val="100000"/>
              </a:lnSpc>
              <a:spcBef>
                <a:spcPts val="900"/>
              </a:spcBef>
              <a:buSzTx/>
              <a:buNone/>
              <a:defRPr sz="2750" spc="-28"/>
            </a:lvl2pPr>
            <a:lvl3pPr marL="0" indent="457200" defTabSz="412750">
              <a:lnSpc>
                <a:spcPct val="100000"/>
              </a:lnSpc>
              <a:spcBef>
                <a:spcPts val="900"/>
              </a:spcBef>
              <a:buSzTx/>
              <a:buNone/>
              <a:defRPr sz="2750" spc="-28"/>
            </a:lvl3pPr>
            <a:lvl4pPr marL="0" indent="685800" defTabSz="412750">
              <a:lnSpc>
                <a:spcPct val="100000"/>
              </a:lnSpc>
              <a:spcBef>
                <a:spcPts val="900"/>
              </a:spcBef>
              <a:buSzTx/>
              <a:buNone/>
              <a:defRPr sz="2750" spc="-28"/>
            </a:lvl4pPr>
            <a:lvl5pPr marL="0" indent="914400" defTabSz="412750">
              <a:lnSpc>
                <a:spcPct val="100000"/>
              </a:lnSpc>
              <a:spcBef>
                <a:spcPts val="900"/>
              </a:spcBef>
              <a:buSzTx/>
              <a:buNone/>
              <a:defRPr sz="2750" spc="-28"/>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5769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22860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45720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68580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91440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6119126"/>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603250" y="537964"/>
            <a:ext cx="10985500" cy="3620792"/>
          </a:xfrm>
          <a:prstGeom prst="rect">
            <a:avLst/>
          </a:prstGeom>
        </p:spPr>
        <p:txBody>
          <a:bodyPr anchor="b"/>
          <a:lstStyle>
            <a:lvl1pPr marL="0" indent="0" algn="ctr">
              <a:lnSpc>
                <a:spcPct val="80000"/>
              </a:lnSpc>
              <a:spcBef>
                <a:spcPts val="0"/>
              </a:spcBef>
              <a:buSzTx/>
              <a:buNone/>
              <a:defRPr sz="12500" b="1" spc="-125"/>
            </a:lvl1pPr>
            <a:lvl2pPr marL="0" indent="228600" algn="ctr">
              <a:lnSpc>
                <a:spcPct val="80000"/>
              </a:lnSpc>
              <a:spcBef>
                <a:spcPts val="0"/>
              </a:spcBef>
              <a:buSzTx/>
              <a:buNone/>
              <a:defRPr sz="12500" b="1" spc="-125"/>
            </a:lvl2pPr>
            <a:lvl3pPr marL="0" indent="457200" algn="ctr">
              <a:lnSpc>
                <a:spcPct val="80000"/>
              </a:lnSpc>
              <a:spcBef>
                <a:spcPts val="0"/>
              </a:spcBef>
              <a:buSzTx/>
              <a:buNone/>
              <a:defRPr sz="12500" b="1" spc="-125"/>
            </a:lvl3pPr>
            <a:lvl4pPr marL="0" indent="685800" algn="ctr">
              <a:lnSpc>
                <a:spcPct val="80000"/>
              </a:lnSpc>
              <a:spcBef>
                <a:spcPts val="0"/>
              </a:spcBef>
              <a:buSzTx/>
              <a:buNone/>
              <a:defRPr sz="12500" b="1" spc="-125"/>
            </a:lvl4pPr>
            <a:lvl5pPr marL="0" indent="91440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603250" y="4131090"/>
            <a:ext cx="10985500" cy="467390"/>
          </a:xfrm>
          <a:prstGeom prst="rect">
            <a:avLst/>
          </a:prstGeom>
        </p:spPr>
        <p:txBody>
          <a:bodyPr lIns="45719" tIns="45719" rIns="45719" bIns="45719"/>
          <a:lstStyle>
            <a:lvl1pPr marL="0" indent="0" algn="ctr" defTabSz="412750">
              <a:lnSpc>
                <a:spcPct val="100000"/>
              </a:lnSpc>
              <a:spcBef>
                <a:spcPts val="0"/>
              </a:spcBef>
              <a:buSzTx/>
              <a:buNone/>
              <a:defRPr sz="275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421454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1215012" y="5337727"/>
            <a:ext cx="10100026"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Attribution</a:t>
            </a:r>
          </a:p>
        </p:txBody>
      </p:sp>
      <p:sp>
        <p:nvSpPr>
          <p:cNvPr id="88" name="Body Level One…"/>
          <p:cNvSpPr txBox="1">
            <a:spLocks noGrp="1"/>
          </p:cNvSpPr>
          <p:nvPr>
            <p:ph type="body" sz="half" idx="1" hasCustomPrompt="1"/>
          </p:nvPr>
        </p:nvSpPr>
        <p:spPr>
          <a:xfrm>
            <a:off x="876962" y="2469930"/>
            <a:ext cx="10438077" cy="1918140"/>
          </a:xfrm>
          <a:prstGeom prst="rect">
            <a:avLst/>
          </a:prstGeom>
        </p:spPr>
        <p:txBody>
          <a:bodyPr/>
          <a:lstStyle>
            <a:lvl1pPr marL="319462" indent="-234950">
              <a:spcBef>
                <a:spcPts val="0"/>
              </a:spcBef>
              <a:buSzTx/>
              <a:buNone/>
              <a:defRPr sz="4250" spc="-85">
                <a:latin typeface="Helvetica Neue Medium"/>
                <a:ea typeface="Helvetica Neue Medium"/>
                <a:cs typeface="Helvetica Neue Medium"/>
                <a:sym typeface="Helvetica Neue Medium"/>
              </a:defRPr>
            </a:lvl1pPr>
            <a:lvl2pPr marL="319462" indent="-6350">
              <a:spcBef>
                <a:spcPts val="0"/>
              </a:spcBef>
              <a:buSzTx/>
              <a:buNone/>
              <a:defRPr sz="4250" spc="-85">
                <a:latin typeface="Helvetica Neue Medium"/>
                <a:ea typeface="Helvetica Neue Medium"/>
                <a:cs typeface="Helvetica Neue Medium"/>
                <a:sym typeface="Helvetica Neue Medium"/>
              </a:defRPr>
            </a:lvl2pPr>
            <a:lvl3pPr marL="319462" indent="222250">
              <a:spcBef>
                <a:spcPts val="0"/>
              </a:spcBef>
              <a:buSzTx/>
              <a:buNone/>
              <a:defRPr sz="4250" spc="-85">
                <a:latin typeface="Helvetica Neue Medium"/>
                <a:ea typeface="Helvetica Neue Medium"/>
                <a:cs typeface="Helvetica Neue Medium"/>
                <a:sym typeface="Helvetica Neue Medium"/>
              </a:defRPr>
            </a:lvl3pPr>
            <a:lvl4pPr marL="319462" indent="450850">
              <a:spcBef>
                <a:spcPts val="0"/>
              </a:spcBef>
              <a:buSzTx/>
              <a:buNone/>
              <a:defRPr sz="4250" spc="-85">
                <a:latin typeface="Helvetica Neue Medium"/>
                <a:ea typeface="Helvetica Neue Medium"/>
                <a:cs typeface="Helvetica Neue Medium"/>
                <a:sym typeface="Helvetica Neue Medium"/>
              </a:defRPr>
            </a:lvl4pPr>
            <a:lvl5pPr marL="319462" indent="679450">
              <a:spcBef>
                <a:spcPts val="0"/>
              </a:spcBef>
              <a:buSzTx/>
              <a:buNone/>
              <a:defRPr sz="4250" spc="-85">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5726452"/>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2557607"/>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90563886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27304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11/5/2023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11/5/2023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11/5/2023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11/5/2023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11/5/2023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11/5/2023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11/5/2023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2368748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ransition spd="med"/>
  <p:txStyles>
    <p:titleStyle>
      <a:lvl1pPr marL="0" marR="0" indent="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1pPr>
      <a:lvl2pPr marL="0" marR="0" indent="2286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2pPr>
      <a:lvl3pPr marL="0" marR="0" indent="4572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3pPr>
      <a:lvl4pPr marL="0" marR="0" indent="6858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4pPr>
      <a:lvl5pPr marL="0" marR="0" indent="9144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5pPr>
      <a:lvl6pPr marL="0" marR="0" indent="11430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6pPr>
      <a:lvl7pPr marL="0" marR="0" indent="13716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7pPr>
      <a:lvl8pPr marL="0" marR="0" indent="16002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8pPr>
      <a:lvl9pPr marL="0" marR="0" indent="18288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n-lt"/>
          <a:ea typeface="+mn-ea"/>
          <a:cs typeface="+mn-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n-lt"/>
          <a:ea typeface="+mn-ea"/>
          <a:cs typeface="+mn-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7.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a:t>
            </a:r>
            <a:r>
              <a:rPr dirty="0" err="1"/>
              <a:t>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2023,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fontScale="90000"/>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280670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https://xkcd.com/327/</a:t>
            </a:r>
            <a:r>
              <a:rPr lang="en-US" sz="9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(2)</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(3) </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dirty="0"/>
              <a:t>A code injection attack (in Apache struts) cost Equifax $1.4 Billion</a:t>
            </a:r>
            <a:endParaRPr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The Log4J code injection vulnerability compromised many networks in 2021</a:t>
            </a:r>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38622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30</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rmAutofit fontScale="90000"/>
          </a:bodyPr>
          <a:lstStyle/>
          <a:p>
            <a:r>
              <a:rPr lang="en-US"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normAutofit fontScale="92500" lnSpcReduction="10000"/>
          </a:bodyPr>
          <a:lstStyle/>
          <a:p>
            <a:endParaRPr dirty="0"/>
          </a:p>
        </p:txBody>
      </p:sp>
      <p:sp>
        <p:nvSpPr>
          <p:cNvPr id="311" name="Certificate Authority"/>
          <p:cNvSpPr/>
          <p:nvPr/>
        </p:nvSpPr>
        <p:spPr>
          <a:xfrm>
            <a:off x="8026586" y="1204188"/>
            <a:ext cx="2116827" cy="242621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Certificate Authority</a:t>
            </a:r>
          </a:p>
        </p:txBody>
      </p:sp>
      <p:sp>
        <p:nvSpPr>
          <p:cNvPr id="312" name="Amazon"/>
          <p:cNvSpPr/>
          <p:nvPr/>
        </p:nvSpPr>
        <p:spPr>
          <a:xfrm>
            <a:off x="1543177" y="1346070"/>
            <a:ext cx="2775411" cy="5509057"/>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Amazon</a:t>
            </a:r>
          </a:p>
        </p:txBody>
      </p:sp>
      <p:grpSp>
        <p:nvGrpSpPr>
          <p:cNvPr id="315" name="Group"/>
          <p:cNvGrpSpPr/>
          <p:nvPr/>
        </p:nvGrpSpPr>
        <p:grpSpPr>
          <a:xfrm>
            <a:off x="2111815" y="3461604"/>
            <a:ext cx="1483708" cy="1591086"/>
            <a:chOff x="0" y="0"/>
            <a:chExt cx="2967414" cy="3182171"/>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14" name="amazon.com public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public key</a:t>
              </a:r>
            </a:p>
          </p:txBody>
        </p:sp>
      </p:grpSp>
      <p:grpSp>
        <p:nvGrpSpPr>
          <p:cNvPr id="318" name="Group"/>
          <p:cNvGrpSpPr/>
          <p:nvPr/>
        </p:nvGrpSpPr>
        <p:grpSpPr>
          <a:xfrm>
            <a:off x="8304055" y="1573740"/>
            <a:ext cx="1483708" cy="773627"/>
            <a:chOff x="0" y="0"/>
            <a:chExt cx="2967414" cy="1547252"/>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17" name="CA private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private key</a:t>
              </a:r>
            </a:p>
          </p:txBody>
        </p:sp>
      </p:grpSp>
      <p:grpSp>
        <p:nvGrpSpPr>
          <p:cNvPr id="321" name="Group"/>
          <p:cNvGrpSpPr/>
          <p:nvPr/>
        </p:nvGrpSpPr>
        <p:grpSpPr>
          <a:xfrm>
            <a:off x="2111815" y="1796028"/>
            <a:ext cx="1483708" cy="1591086"/>
            <a:chOff x="0" y="0"/>
            <a:chExt cx="2967414" cy="3182171"/>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0" name="amazon.com private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private key</a:t>
              </a:r>
            </a:p>
          </p:txBody>
        </p:sp>
      </p:grpSp>
      <p:grpSp>
        <p:nvGrpSpPr>
          <p:cNvPr id="324" name="Group"/>
          <p:cNvGrpSpPr/>
          <p:nvPr/>
        </p:nvGrpSpPr>
        <p:grpSpPr>
          <a:xfrm>
            <a:off x="8304055" y="2484309"/>
            <a:ext cx="1483708" cy="773627"/>
            <a:chOff x="0" y="0"/>
            <a:chExt cx="2967414" cy="1547253"/>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3" name="CA public key"/>
            <p:cNvSpPr/>
            <p:nvPr/>
          </p:nvSpPr>
          <p:spPr>
            <a:xfrm>
              <a:off x="0" y="910539"/>
              <a:ext cx="2967414" cy="6367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public key</a:t>
              </a:r>
            </a:p>
          </p:txBody>
        </p:sp>
      </p:grpSp>
      <p:sp>
        <p:nvSpPr>
          <p:cNvPr id="325" name="Some real-world proof that we are really amazon.com"/>
          <p:cNvSpPr/>
          <p:nvPr/>
        </p:nvSpPr>
        <p:spPr>
          <a:xfrm>
            <a:off x="1992080" y="5370244"/>
            <a:ext cx="1723178" cy="1039195"/>
          </a:xfrm>
          <a:prstGeom prst="rect">
            <a:avLst/>
          </a:prstGeom>
          <a:solidFill>
            <a:srgbClr val="566D7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Some real-world proof that we are really amazon.com</a:t>
            </a:r>
          </a:p>
        </p:txBody>
      </p:sp>
      <p:sp>
        <p:nvSpPr>
          <p:cNvPr id="326" name="My Laptop"/>
          <p:cNvSpPr/>
          <p:nvPr/>
        </p:nvSpPr>
        <p:spPr>
          <a:xfrm>
            <a:off x="7974900" y="3906170"/>
            <a:ext cx="2116827" cy="242621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My Laptop</a:t>
            </a:r>
          </a:p>
        </p:txBody>
      </p:sp>
      <p:grpSp>
        <p:nvGrpSpPr>
          <p:cNvPr id="329" name="Group"/>
          <p:cNvGrpSpPr/>
          <p:nvPr/>
        </p:nvGrpSpPr>
        <p:grpSpPr>
          <a:xfrm>
            <a:off x="8304055" y="1573740"/>
            <a:ext cx="1483708" cy="773627"/>
            <a:chOff x="0" y="0"/>
            <a:chExt cx="2967414" cy="1547252"/>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8" name="CA private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private key</a:t>
              </a:r>
            </a:p>
          </p:txBody>
        </p:sp>
      </p:grpSp>
      <p:grpSp>
        <p:nvGrpSpPr>
          <p:cNvPr id="332" name="Group"/>
          <p:cNvGrpSpPr/>
          <p:nvPr/>
        </p:nvGrpSpPr>
        <p:grpSpPr>
          <a:xfrm>
            <a:off x="5969783" y="1036984"/>
            <a:ext cx="976540" cy="2098883"/>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certificate</a:t>
              </a:r>
            </a:p>
            <a:p>
              <a:pPr algn="ctr" defTabSz="410766" hangingPunct="0">
                <a:defRPr sz="3200" b="1">
                  <a:solidFill>
                    <a:srgbClr val="000000"/>
                  </a:solidFill>
                </a:defRPr>
              </a:pPr>
              <a:r>
                <a:rPr sz="1600" b="1" kern="0">
                  <a:solidFill>
                    <a:srgbClr val="000000"/>
                  </a:solidFill>
                  <a:latin typeface="Helvetica Neue"/>
                  <a:sym typeface="Helvetica Neue"/>
                </a:rPr>
                <a:t>(AZ’s public key + CA’s sig)</a:t>
              </a:r>
            </a:p>
          </p:txBody>
        </p:sp>
      </p:grpSp>
      <p:grpSp>
        <p:nvGrpSpPr>
          <p:cNvPr id="335" name="Group"/>
          <p:cNvGrpSpPr/>
          <p:nvPr/>
        </p:nvGrpSpPr>
        <p:grpSpPr>
          <a:xfrm>
            <a:off x="2111815" y="3461604"/>
            <a:ext cx="1483708" cy="1591086"/>
            <a:chOff x="0" y="0"/>
            <a:chExt cx="2967414" cy="3182171"/>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4" name="amazon.com public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public key</a:t>
              </a:r>
            </a:p>
          </p:txBody>
        </p:sp>
      </p:grpSp>
      <p:grpSp>
        <p:nvGrpSpPr>
          <p:cNvPr id="338" name="Group"/>
          <p:cNvGrpSpPr/>
          <p:nvPr/>
        </p:nvGrpSpPr>
        <p:grpSpPr>
          <a:xfrm>
            <a:off x="2589344" y="5127180"/>
            <a:ext cx="976540" cy="2098883"/>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certificate</a:t>
              </a:r>
            </a:p>
            <a:p>
              <a:pPr algn="ctr" defTabSz="410766" hangingPunct="0">
                <a:defRPr sz="3200" b="1">
                  <a:solidFill>
                    <a:srgbClr val="000000"/>
                  </a:solidFill>
                </a:defRPr>
              </a:pPr>
              <a:r>
                <a:rPr sz="1600" b="1" kern="0">
                  <a:solidFill>
                    <a:srgbClr val="000000"/>
                  </a:solidFill>
                  <a:latin typeface="Helvetica Neue"/>
                  <a:sym typeface="Helvetica Neue"/>
                </a:rPr>
                <a:t>(AZ’s public key + CA’s sig)</a:t>
              </a:r>
            </a:p>
          </p:txBody>
        </p:sp>
      </p:grpSp>
      <p:grpSp>
        <p:nvGrpSpPr>
          <p:cNvPr id="341" name="Group"/>
          <p:cNvGrpSpPr/>
          <p:nvPr/>
        </p:nvGrpSpPr>
        <p:grpSpPr>
          <a:xfrm>
            <a:off x="8291460" y="5501572"/>
            <a:ext cx="1483708" cy="773627"/>
            <a:chOff x="0" y="0"/>
            <a:chExt cx="2967414" cy="1547252"/>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40" name="CA public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fontScale="90000"/>
          </a:bodyPr>
          <a:lstStyle/>
          <a:p>
            <a:r>
              <a:rPr lang="en-US" dirty="0"/>
              <a:t>What happens if a CA is compromised, and issues invalid certificates?</a:t>
            </a:r>
            <a:endParaRPr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43</a:t>
            </a:fld>
            <a:endParaRPr lang="en-US"/>
          </a:p>
        </p:txBody>
      </p:sp>
    </p:spTree>
    <p:extLst>
      <p:ext uri="{BB962C8B-B14F-4D97-AF65-F5344CB8AC3E}">
        <p14:creationId xmlns:p14="http://schemas.microsoft.com/office/powerpoint/2010/main" val="250827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4257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lstStyle/>
          <a:p>
            <a:r>
              <a:rPr lang="en-US"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136465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33901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4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44584</TotalTime>
  <Words>6965</Words>
  <Application>Microsoft Office PowerPoint</Application>
  <PresentationFormat>Widescreen</PresentationFormat>
  <Paragraphs>608</Paragraphs>
  <Slides>56</Slides>
  <Notes>50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2" baseType="lpstr">
      <vt:lpstr>Chiller</vt:lpstr>
      <vt:lpstr>Helvetica Neue Medium</vt:lpstr>
      <vt:lpstr>Algerian</vt:lpstr>
      <vt:lpstr>Avenir Next Regular</vt:lpstr>
      <vt:lpstr>Arial</vt:lpstr>
      <vt:lpstr>Consolas</vt:lpstr>
      <vt:lpstr>Times New Roman</vt:lpstr>
      <vt:lpstr>Helvetica Neue</vt:lpstr>
      <vt:lpstr>Verdana</vt:lpstr>
      <vt:lpstr>Bradley Hand ITC</vt:lpstr>
      <vt:lpstr>Calibri</vt:lpstr>
      <vt:lpstr>Abadi</vt:lpstr>
      <vt:lpstr>Helvetica</vt:lpstr>
      <vt:lpstr>Office Theme</vt:lpstr>
      <vt:lpstr>21_BasicWhite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157</cp:revision>
  <dcterms:created xsi:type="dcterms:W3CDTF">2021-01-07T15:19:22Z</dcterms:created>
  <dcterms:modified xsi:type="dcterms:W3CDTF">2023-11-06T03:22:10Z</dcterms:modified>
</cp:coreProperties>
</file>